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6" r:id="rId3"/>
    <p:sldId id="314" r:id="rId4"/>
    <p:sldId id="293" r:id="rId5"/>
    <p:sldId id="257" r:id="rId6"/>
    <p:sldId id="258" r:id="rId7"/>
    <p:sldId id="261" r:id="rId8"/>
    <p:sldId id="259" r:id="rId9"/>
    <p:sldId id="281" r:id="rId10"/>
    <p:sldId id="283" r:id="rId11"/>
    <p:sldId id="282" r:id="rId12"/>
    <p:sldId id="299" r:id="rId13"/>
    <p:sldId id="301" r:id="rId14"/>
    <p:sldId id="300" r:id="rId15"/>
    <p:sldId id="286" r:id="rId16"/>
    <p:sldId id="305" r:id="rId17"/>
    <p:sldId id="306" r:id="rId18"/>
    <p:sldId id="290" r:id="rId19"/>
    <p:sldId id="292" r:id="rId20"/>
    <p:sldId id="288" r:id="rId21"/>
    <p:sldId id="297" r:id="rId22"/>
    <p:sldId id="298" r:id="rId23"/>
    <p:sldId id="313" r:id="rId24"/>
    <p:sldId id="309" r:id="rId25"/>
    <p:sldId id="324" r:id="rId26"/>
    <p:sldId id="323" r:id="rId27"/>
    <p:sldId id="326" r:id="rId28"/>
    <p:sldId id="325" r:id="rId29"/>
    <p:sldId id="318" r:id="rId30"/>
    <p:sldId id="320" r:id="rId31"/>
    <p:sldId id="321" r:id="rId32"/>
    <p:sldId id="275" r:id="rId33"/>
    <p:sldId id="294" r:id="rId34"/>
    <p:sldId id="295" r:id="rId35"/>
    <p:sldId id="280" r:id="rId36"/>
    <p:sldId id="296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8" autoAdjust="0"/>
  </p:normalViewPr>
  <p:slideViewPr>
    <p:cSldViewPr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7462-1EF2-4030-B83A-B6B2F7D55A87}" type="datetimeFigureOut">
              <a:rPr lang="el-GR" smtClean="0"/>
              <a:t>28/9/2015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AAB27-1E66-4BBC-A0DF-61E1731C21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4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AAB27-1E66-4BBC-A0DF-61E1731C21EE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85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FB361-8A0D-4E7C-AAD4-A4A059E77FE5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5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79D1-D6AD-42A4-A9DA-957F7285C743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4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67626-17A4-48E8-8272-D8B34AA5BF6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4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DD9C-6D5E-4C4F-87BF-2B7966A428F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8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9D677-D142-4D4B-A439-94C6D14F8BEE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96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E9A3E-D1F9-4DA9-85F9-A775CAD17EA8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00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7EA9-4C24-4167-AEA4-98CEFE97FB43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4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EB160-86AD-47E6-A821-8794159193F8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E8E16-863E-4DE5-A3B8-5DE2FFD0642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0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36B5-3DA2-4814-B1DB-DA37EBA6E4A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8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9AAF4-9FAF-4D11-AF3C-BB5A4F9D666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7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4839C2-519F-467C-BE79-709C0F5F42F1}" type="datetimeFigureOut">
              <a:rPr lang="el-GR" smtClean="0"/>
              <a:pPr/>
              <a:t>28/9/2015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0A4B3BA-836D-4EB2-A803-B1AEA311204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6F665-B650-4C11-A244-862C570C6F4C}" type="slidenum">
              <a:rPr lang="el-GR" alt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5013176"/>
            <a:ext cx="6400800" cy="108012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Σπύρος Κατσούδας</a:t>
            </a:r>
          </a:p>
          <a:p>
            <a:r>
              <a:rPr lang="el-GR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Νεφρολόγος, Διευθυντής Ε.Σ.Υ.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732239" cy="17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2448271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2060"/>
                </a:solidFill>
                <a:latin typeface="+mn-lt"/>
              </a:rPr>
              <a:t>ΣΥΓΚΡΙΣΗ ΜΕΤΑΒΟΛΙΚΗΣ ΑΛΚΑΛΩΣΗΣ ΚΑΙ ΜΕΤΑΒΟΛΙΚΗΣ ΟΞΕΩΣΗΣ</a:t>
            </a:r>
            <a:br>
              <a:rPr lang="el-G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3600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el-GR" sz="3600" dirty="0" err="1" smtClean="0">
                <a:solidFill>
                  <a:srgbClr val="002060"/>
                </a:solidFill>
                <a:latin typeface="+mn-lt"/>
              </a:rPr>
              <a:t>κλινικΗ</a:t>
            </a:r>
            <a:r>
              <a:rPr lang="el-GR" sz="3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l-GR" sz="3600" dirty="0" err="1" smtClean="0">
                <a:solidFill>
                  <a:srgbClr val="002060"/>
                </a:solidFill>
                <a:latin typeface="+mn-lt"/>
              </a:rPr>
              <a:t>εικΟνα</a:t>
            </a:r>
            <a:r>
              <a:rPr lang="el-GR" sz="3600" dirty="0" smtClean="0">
                <a:solidFill>
                  <a:srgbClr val="002060"/>
                </a:solidFill>
                <a:latin typeface="+mn-lt"/>
              </a:rPr>
              <a:t> –</a:t>
            </a:r>
            <a:r>
              <a:rPr lang="el-GR" sz="3600" dirty="0" err="1" smtClean="0">
                <a:solidFill>
                  <a:srgbClr val="002060"/>
                </a:solidFill>
                <a:latin typeface="+mn-lt"/>
              </a:rPr>
              <a:t>πρΟγνωση</a:t>
            </a:r>
            <a:r>
              <a:rPr lang="el-GR" sz="3600" dirty="0" smtClean="0">
                <a:solidFill>
                  <a:srgbClr val="002060"/>
                </a:solidFill>
                <a:latin typeface="+mn-lt"/>
              </a:rPr>
              <a:t>)</a:t>
            </a:r>
            <a:endParaRPr lang="el-GR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3409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4833"/>
            <a:ext cx="5256584" cy="667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1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000" dirty="0" smtClean="0">
                <a:solidFill>
                  <a:srgbClr val="002060"/>
                </a:solidFill>
                <a:latin typeface="+mn-lt"/>
              </a:rPr>
              <a:t>ΜΑ:</a:t>
            </a: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ΣΧΕΣΗ ΚΛΙΝΙΚΗΣ ΕΙΚΟΝΑΣ ΚΑΙ ΕΠΙΠΕΔΩΝ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 &gt;28</a:t>
            </a: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HCO</a:t>
            </a:r>
            <a:r>
              <a:rPr lang="en-US" sz="3000" b="1" baseline="-25000" dirty="0" smtClean="0">
                <a:solidFill>
                  <a:srgbClr val="002060"/>
                </a:solidFill>
                <a:latin typeface="+mn-lt"/>
              </a:rPr>
              <a:t>3</a:t>
            </a:r>
            <a:r>
              <a:rPr lang="en-US" sz="3000" b="1" baseline="30000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&lt; 40 mEq/L</a:t>
            </a:r>
            <a:endParaRPr lang="el-GR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9"/>
            <a:ext cx="4036716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ultiply 2"/>
          <p:cNvSpPr/>
          <p:nvPr/>
        </p:nvSpPr>
        <p:spPr>
          <a:xfrm>
            <a:off x="827584" y="2132856"/>
            <a:ext cx="2952328" cy="33123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1872208" cy="124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81" y="2079654"/>
            <a:ext cx="1296144" cy="17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85" y="1739923"/>
            <a:ext cx="1184934" cy="20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3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ΣΧΕΣΗ ΚΛΙΝΙΚΗΣ ΕΙΚΟΝΑΣ ΚΑΙ ΕΠΙΠΕΔΩΝ 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HCO</a:t>
            </a:r>
            <a:r>
              <a:rPr lang="en-US" sz="3000" b="1" baseline="-25000" dirty="0" smtClean="0">
                <a:solidFill>
                  <a:srgbClr val="002060"/>
                </a:solidFill>
                <a:latin typeface="+mn-lt"/>
              </a:rPr>
              <a:t>3</a:t>
            </a:r>
            <a:r>
              <a:rPr lang="en-US" sz="3000" b="1" baseline="30000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30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&gt;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4</a:t>
            </a: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5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mEq/L</a:t>
            </a:r>
            <a:endParaRPr lang="el-GR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475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81" y="1845856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24025"/>
            <a:ext cx="24384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6" y="4437112"/>
            <a:ext cx="3164829" cy="149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71" y="4005064"/>
            <a:ext cx="3335388" cy="250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ΣΧΕΣΗ ΚΛΙΝΙΚΗΣ ΕΙΚΟΝΑΣ ΚΑΙ ΕΠΙΠΕΔΩΝ 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HCO</a:t>
            </a:r>
            <a:r>
              <a:rPr lang="en-US" sz="3000" b="1" baseline="-25000" dirty="0" smtClean="0">
                <a:solidFill>
                  <a:srgbClr val="002060"/>
                </a:solidFill>
                <a:latin typeface="+mn-lt"/>
              </a:rPr>
              <a:t>3</a:t>
            </a:r>
            <a:r>
              <a:rPr lang="en-US" sz="3000" b="1" baseline="30000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30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&gt;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50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mEq/L</a:t>
            </a:r>
            <a:endParaRPr lang="el-GR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952328" cy="221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581128"/>
            <a:ext cx="3816388" cy="17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916832"/>
            <a:ext cx="648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1916832"/>
            <a:ext cx="576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7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ΣΧΕΣΗ ΚΛΙΝΙΚΗΣ ΕΙΚΟΝΑΣ ΚΑΙ ΕΠΙΠΕΔΩΝ 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HCO</a:t>
            </a:r>
            <a:r>
              <a:rPr lang="en-US" sz="3000" b="1" baseline="-25000" dirty="0" smtClean="0">
                <a:solidFill>
                  <a:srgbClr val="002060"/>
                </a:solidFill>
                <a:latin typeface="+mn-lt"/>
              </a:rPr>
              <a:t>3</a:t>
            </a:r>
            <a:r>
              <a:rPr lang="en-US" sz="3000" b="1" baseline="30000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30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&gt;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50</a:t>
            </a:r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 mEq/L</a:t>
            </a:r>
            <a:endParaRPr lang="el-GR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9945" cy="169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06084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 CO</a:t>
            </a:r>
            <a:r>
              <a:rPr lang="en-US" sz="40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  <a:endParaRPr lang="el-GR" sz="4000" b="1" baseline="-2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ight Arrow 2"/>
          <p:cNvSpPr/>
          <p:nvPr/>
        </p:nvSpPr>
        <p:spPr>
          <a:xfrm rot="16200000">
            <a:off x="863588" y="209685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317" name="Picture 5" descr="http://oregonstate.edu/instruct/bb350/ahernmaterials/a04/04p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 b="5788"/>
          <a:stretch/>
        </p:blipFill>
        <p:spPr bwMode="auto">
          <a:xfrm>
            <a:off x="4020666" y="2555013"/>
            <a:ext cx="4991100" cy="33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98448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Bohr effect</a:t>
            </a:r>
            <a:endParaRPr lang="el-G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01464" y="3056420"/>
            <a:ext cx="12946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01466" y="3645024"/>
            <a:ext cx="129466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393799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dirty="0" smtClean="0">
                <a:solidFill>
                  <a:srgbClr val="002060"/>
                </a:solidFill>
              </a:rPr>
              <a:t>Μεταβολική αλκάλωση σε σύνδρομα </a:t>
            </a:r>
            <a:r>
              <a:rPr lang="en-US" sz="3200" dirty="0" smtClean="0">
                <a:solidFill>
                  <a:srgbClr val="002060"/>
                </a:solidFill>
              </a:rPr>
              <a:t>Bartter </a:t>
            </a:r>
            <a:r>
              <a:rPr lang="el-GR" sz="3200" dirty="0" smtClean="0">
                <a:solidFill>
                  <a:srgbClr val="002060"/>
                </a:solidFill>
              </a:rPr>
              <a:t>και </a:t>
            </a:r>
            <a:r>
              <a:rPr lang="en-US" sz="3200" dirty="0" err="1" smtClean="0">
                <a:solidFill>
                  <a:srgbClr val="002060"/>
                </a:solidFill>
              </a:rPr>
              <a:t>Gitelman’s</a:t>
            </a:r>
            <a:r>
              <a:rPr lang="el-GR" sz="3200" dirty="0" smtClean="0">
                <a:solidFill>
                  <a:srgbClr val="002060"/>
                </a:solidFill>
              </a:rPr>
              <a:t>: κλινική εικόνα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l-G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/>
          <a:stretch/>
        </p:blipFill>
        <p:spPr bwMode="auto">
          <a:xfrm>
            <a:off x="899592" y="3434862"/>
            <a:ext cx="6000750" cy="2426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7" y="1700808"/>
            <a:ext cx="32575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2896"/>
            <a:ext cx="17811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Μεταβολική αλκάλωση στο σύνδρομο </a:t>
            </a:r>
            <a:r>
              <a:rPr lang="en-US" dirty="0" err="1" smtClean="0">
                <a:solidFill>
                  <a:srgbClr val="002060"/>
                </a:solidFill>
              </a:rPr>
              <a:t>Liddle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l-GR" dirty="0" smtClean="0">
                <a:solidFill>
                  <a:srgbClr val="002060"/>
                </a:solidFill>
              </a:rPr>
              <a:t>κλινική εικόνα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334096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Αρτηριακή Υπέρταση (παιδική)</a:t>
            </a:r>
          </a:p>
          <a:p>
            <a:r>
              <a:rPr lang="el-GR" dirty="0" smtClean="0"/>
              <a:t>Αδυναμία</a:t>
            </a:r>
          </a:p>
          <a:p>
            <a:r>
              <a:rPr lang="el-GR" dirty="0" smtClean="0"/>
              <a:t>Εύκολη κόπωση</a:t>
            </a:r>
          </a:p>
          <a:p>
            <a:r>
              <a:rPr lang="el-GR" dirty="0" smtClean="0"/>
              <a:t>Δύσπνοια</a:t>
            </a:r>
          </a:p>
          <a:p>
            <a:r>
              <a:rPr lang="el-GR" dirty="0" smtClean="0"/>
              <a:t>Δυσκοιλιότητα</a:t>
            </a:r>
          </a:p>
          <a:p>
            <a:r>
              <a:rPr lang="el-GR" dirty="0" smtClean="0"/>
              <a:t>Αίσθημα παλμών</a:t>
            </a:r>
          </a:p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7" y="1052736"/>
            <a:ext cx="7303445" cy="481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dirty="0" smtClean="0">
                <a:solidFill>
                  <a:srgbClr val="002060"/>
                </a:solidFill>
              </a:rPr>
              <a:t>Κλινική εικόνα ΜΟ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4176" y="3045762"/>
            <a:ext cx="694340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ΣΥΜΠΤΩΜΑΤΑ ΚΑΙ ΣΗΜΕΙΑ </a:t>
            </a:r>
            <a:r>
              <a:rPr lang="el-GR" sz="2400" b="1" dirty="0"/>
              <a:t>Ο</a:t>
            </a:r>
            <a:r>
              <a:rPr lang="el-GR" sz="2400" b="1" dirty="0" smtClean="0"/>
              <a:t>ΤΑΝ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&lt;7,2</a:t>
            </a:r>
            <a:endParaRPr lang="el-G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0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58" y="404664"/>
            <a:ext cx="4968552" cy="62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9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Φυσική εξέταση στη ΜΑ</a:t>
            </a:r>
            <a:endParaRPr lang="el-GR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4" y="1614434"/>
            <a:ext cx="3370598" cy="390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Αποτέλεσμα εικόνας για postural hypote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727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dehyd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14" y="366938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4365625"/>
            <a:ext cx="1455737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1819275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695700"/>
            <a:ext cx="1555750" cy="2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500438"/>
            <a:ext cx="1665288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3597275"/>
            <a:ext cx="2311400" cy="4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556125"/>
            <a:ext cx="1052513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4748213"/>
            <a:ext cx="1235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9593" y="2852936"/>
            <a:ext cx="7344816" cy="151268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ΔΕΝ ΥΠΑΡΧΕΙ ΣΥΓΚΡΟΥΣΗ ΣΥΜΦΕΡΟΝΤΩΝ</a:t>
            </a:r>
            <a:endParaRPr 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482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Φυσική εξέταση στη Μ</a:t>
            </a:r>
            <a:r>
              <a:rPr lang="el-GR" sz="4000" dirty="0" smtClean="0">
                <a:solidFill>
                  <a:srgbClr val="002060"/>
                </a:solidFill>
              </a:rPr>
              <a:t>εταβολική </a:t>
            </a:r>
            <a:r>
              <a:rPr lang="el-GR" sz="4000" b="1" dirty="0" smtClean="0">
                <a:solidFill>
                  <a:srgbClr val="002060"/>
                </a:solidFill>
              </a:rPr>
              <a:t>Αλκάλωση</a:t>
            </a:r>
            <a:endParaRPr lang="el-GR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708920"/>
            <a:ext cx="4038600" cy="604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l-GR" dirty="0" smtClean="0"/>
              <a:t>Σημείο </a:t>
            </a:r>
            <a:r>
              <a:rPr lang="en-US" dirty="0" err="1" smtClean="0"/>
              <a:t>Chvostek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2755105"/>
            <a:ext cx="4038600" cy="6766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l-GR" dirty="0" smtClean="0"/>
              <a:t>Σημείο </a:t>
            </a:r>
            <a:r>
              <a:rPr lang="en-US" dirty="0" err="1" smtClean="0"/>
              <a:t>Troussaeu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71853"/>
            <a:ext cx="1820396" cy="23134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71853"/>
            <a:ext cx="3485687" cy="22204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8459" y="18448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pH &gt; 7,55</a:t>
            </a:r>
            <a:endParaRPr lang="el-G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Φυσική εξέταση στη ΜΑ</a:t>
            </a:r>
            <a:endParaRPr lang="el-GR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4006" y="2492896"/>
            <a:ext cx="3952528" cy="748679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Τερηδονα κ διαβρωμένα δόντια λόγω του υδροχλωρικού οξέος</a:t>
            </a:r>
            <a:endParaRPr lang="el-G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4966" y="2492896"/>
            <a:ext cx="4038600" cy="864096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Διαβρώσεις νυχιών και εξελκώσεις χεριών</a:t>
            </a:r>
            <a:endParaRPr lang="el-GR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76" y="1268760"/>
            <a:ext cx="2232248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4900"/>
            <a:ext cx="2150005" cy="16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31132"/>
            <a:ext cx="1421904" cy="192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4900"/>
            <a:ext cx="1949401" cy="19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14900"/>
            <a:ext cx="1715206" cy="17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ΦΥΣΙΚΗ ΕΞΕΤΑΣΗ ΣΤΗ ΜΟ</a:t>
            </a:r>
            <a:endParaRPr lang="el-GR" sz="4000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762106" cy="91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888139" y="2598291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6"/>
            <a:ext cx="2108299" cy="157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78980"/>
            <a:ext cx="5857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45" y="3878522"/>
            <a:ext cx="2112395" cy="157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24" y="1556792"/>
            <a:ext cx="41402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860032" y="2276871"/>
            <a:ext cx="4041775" cy="3849291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l-GR" sz="1800" b="1" u="sng" kern="50" dirty="0" smtClean="0">
                <a:solidFill>
                  <a:srgbClr val="002060"/>
                </a:solidFill>
                <a:ea typeface="SimSun"/>
                <a:cs typeface="Mangal"/>
              </a:rPr>
              <a:t>Διαβητική οξέωση</a:t>
            </a:r>
            <a:r>
              <a:rPr lang="el-GR" sz="1800" b="1" kern="50" dirty="0" smtClean="0">
                <a:ea typeface="SimSun"/>
                <a:cs typeface="Mangal"/>
              </a:rPr>
              <a:t>: εμφανίζουν απόπνοια οξόνης</a:t>
            </a:r>
            <a:r>
              <a:rPr lang="el-GR" sz="1800" b="1" kern="50" dirty="0" smtClean="0">
                <a:ea typeface="SimSun"/>
                <a:cs typeface="Mangal"/>
              </a:rPr>
              <a:t>, σημεία </a:t>
            </a:r>
            <a:r>
              <a:rPr lang="el-GR" sz="1800" b="1" kern="50" dirty="0" smtClean="0">
                <a:ea typeface="SimSun"/>
                <a:cs typeface="Mangal"/>
              </a:rPr>
              <a:t>βαριάς αφυδάτωσης, βραδυκαρδία</a:t>
            </a:r>
          </a:p>
          <a:p>
            <a:pPr>
              <a:lnSpc>
                <a:spcPct val="150000"/>
              </a:lnSpc>
            </a:pPr>
            <a:r>
              <a:rPr lang="el-GR" sz="1800" b="1" u="sng" kern="50" dirty="0" smtClean="0">
                <a:solidFill>
                  <a:srgbClr val="002060"/>
                </a:solidFill>
                <a:ea typeface="SimSun"/>
                <a:cs typeface="Mangal"/>
              </a:rPr>
              <a:t>Ουραιμικοί ασθενείς</a:t>
            </a:r>
            <a:r>
              <a:rPr lang="el-GR" sz="1800" b="1" kern="50" dirty="0" smtClean="0">
                <a:ea typeface="SimSun"/>
                <a:cs typeface="Mangal"/>
              </a:rPr>
              <a:t> εμφανίζουν επίσης χαρακτηριστική απόπνοια και σημεία ένδειας Η</a:t>
            </a:r>
            <a:r>
              <a:rPr lang="el-GR" sz="1800" b="1" kern="50" baseline="-25000" dirty="0" smtClean="0">
                <a:ea typeface="SimSun"/>
                <a:cs typeface="Mangal"/>
              </a:rPr>
              <a:t>2</a:t>
            </a:r>
            <a:r>
              <a:rPr lang="el-GR" sz="1800" b="1" kern="50" dirty="0" smtClean="0">
                <a:ea typeface="SimSun"/>
                <a:cs typeface="Mangal"/>
              </a:rPr>
              <a:t>Ο ή </a:t>
            </a:r>
            <a:r>
              <a:rPr lang="en-US" sz="1800" b="1" kern="50" dirty="0" smtClean="0">
                <a:ea typeface="SimSun"/>
                <a:cs typeface="Mangal"/>
              </a:rPr>
              <a:t>Na</a:t>
            </a:r>
            <a:r>
              <a:rPr lang="el-GR" sz="1800" b="1" kern="50" baseline="30000" dirty="0" smtClean="0">
                <a:ea typeface="SimSun"/>
                <a:cs typeface="Mangal"/>
              </a:rPr>
              <a:t>+</a:t>
            </a:r>
            <a:endParaRPr lang="el-GR" sz="1800" b="1" kern="50" dirty="0" smtClean="0">
              <a:ea typeface="SimSun"/>
              <a:cs typeface="Mangal"/>
            </a:endParaRPr>
          </a:p>
          <a:p>
            <a:pPr>
              <a:lnSpc>
                <a:spcPct val="150000"/>
              </a:lnSpc>
            </a:pPr>
            <a:r>
              <a:rPr lang="el-GR" sz="1800" b="1" kern="50" dirty="0" smtClean="0">
                <a:ea typeface="SimSun"/>
                <a:cs typeface="Mangal"/>
              </a:rPr>
              <a:t> </a:t>
            </a:r>
            <a:r>
              <a:rPr lang="el-GR" sz="1800" b="1" u="sng" kern="50" dirty="0" smtClean="0">
                <a:solidFill>
                  <a:srgbClr val="002060"/>
                </a:solidFill>
                <a:ea typeface="SimSun"/>
                <a:cs typeface="Mangal"/>
              </a:rPr>
              <a:t>ΧΝΑ &amp; ΜΟ:</a:t>
            </a:r>
            <a:r>
              <a:rPr lang="el-GR" sz="1800" b="1" u="sng" kern="50" dirty="0" smtClean="0">
                <a:ea typeface="SimSun"/>
                <a:cs typeface="Mangal"/>
              </a:rPr>
              <a:t> </a:t>
            </a:r>
            <a:r>
              <a:rPr lang="el-GR" sz="1800" b="1" kern="50" dirty="0" smtClean="0">
                <a:ea typeface="SimSun"/>
                <a:cs typeface="Mangal"/>
              </a:rPr>
              <a:t>τετανία, μυοκλονίες</a:t>
            </a:r>
          </a:p>
          <a:p>
            <a:pPr>
              <a:lnSpc>
                <a:spcPct val="150000"/>
              </a:lnSpc>
            </a:pPr>
            <a:r>
              <a:rPr lang="el-GR" sz="1800" b="1" u="sng" kern="50" dirty="0" smtClean="0">
                <a:solidFill>
                  <a:srgbClr val="002060"/>
                </a:solidFill>
                <a:ea typeface="SimSun"/>
                <a:cs typeface="Mangal"/>
              </a:rPr>
              <a:t>Παιδιά:</a:t>
            </a:r>
            <a:r>
              <a:rPr lang="el-GR" sz="1800" b="1" kern="50" dirty="0" smtClean="0">
                <a:ea typeface="SimSun"/>
                <a:cs typeface="Mangal"/>
              </a:rPr>
              <a:t> εικόνα οστεομαλακίας</a:t>
            </a:r>
          </a:p>
          <a:p>
            <a:pPr>
              <a:lnSpc>
                <a:spcPct val="150000"/>
              </a:lnSpc>
            </a:pP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4656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2060"/>
                </a:solidFill>
              </a:rPr>
              <a:t>ΜΑ </a:t>
            </a:r>
            <a:r>
              <a:rPr lang="en-US" sz="3600" b="1" dirty="0" smtClean="0">
                <a:solidFill>
                  <a:srgbClr val="002060"/>
                </a:solidFill>
              </a:rPr>
              <a:t>vs </a:t>
            </a:r>
            <a:r>
              <a:rPr lang="el-GR" sz="3600" b="1" dirty="0" smtClean="0">
                <a:solidFill>
                  <a:srgbClr val="002060"/>
                </a:solidFill>
              </a:rPr>
              <a:t>ΜΟ : Αναπνευστικό</a:t>
            </a:r>
            <a:endParaRPr lang="el-GR" sz="3600" b="1" dirty="0">
              <a:solidFill>
                <a:srgbClr val="00206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οξεωση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αλκαλωση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/ΧΑΠ</a:t>
            </a:r>
            <a:endParaRPr lang="el-GR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4208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547936" y="2573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2" name="Rectangle 21"/>
          <p:cNvSpPr/>
          <p:nvPr/>
        </p:nvSpPr>
        <p:spPr>
          <a:xfrm>
            <a:off x="4860032" y="2420888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ΥΠΟΑΕΡΙΣΜΟΣ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125108" y="3136234"/>
            <a:ext cx="49418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Rectangle 23"/>
          <p:cNvSpPr/>
          <p:nvPr/>
        </p:nvSpPr>
        <p:spPr>
          <a:xfrm>
            <a:off x="4851466" y="3784306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ΑΥΞΗΣΗ </a:t>
            </a:r>
            <a:r>
              <a:rPr lang="en-US" b="1" dirty="0" smtClean="0">
                <a:solidFill>
                  <a:schemeClr val="bg1"/>
                </a:solidFill>
              </a:rPr>
              <a:t>PaCO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67836" y="5301208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ΕΠΙΔΕΙΝΩΣΗ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125108" y="4491975"/>
            <a:ext cx="49418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5436"/>
            <a:ext cx="1233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0" y="2813353"/>
            <a:ext cx="3167225" cy="163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1168"/>
            <a:ext cx="4615939" cy="53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3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2060"/>
                </a:solidFill>
              </a:rPr>
              <a:t>ΜΑ </a:t>
            </a:r>
            <a:r>
              <a:rPr lang="en-US" sz="3600" b="1" dirty="0" smtClean="0">
                <a:solidFill>
                  <a:srgbClr val="002060"/>
                </a:solidFill>
              </a:rPr>
              <a:t>vs</a:t>
            </a:r>
            <a:r>
              <a:rPr lang="el-GR" sz="3600" b="1" dirty="0" smtClean="0">
                <a:solidFill>
                  <a:srgbClr val="002060"/>
                </a:solidFill>
              </a:rPr>
              <a:t> ΜΟ : Γαστρεντερικό</a:t>
            </a:r>
            <a:endParaRPr lang="el-GR" sz="3600" b="1" dirty="0">
              <a:solidFill>
                <a:srgbClr val="00206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αλκαλωση:</a:t>
            </a:r>
          </a:p>
          <a:p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ηπατοπαθεισ</a:t>
            </a:r>
            <a:endParaRPr lang="el-GR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οξεωση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4208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547936" y="2573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7" name="Rectangle 16"/>
          <p:cNvSpPr/>
          <p:nvPr/>
        </p:nvSpPr>
        <p:spPr>
          <a:xfrm>
            <a:off x="673696" y="2433918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C000"/>
                </a:solidFill>
              </a:rPr>
              <a:t>ΥΠΟΚΑΛΙΑΙΜΙΑ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876636" y="3135253"/>
            <a:ext cx="49418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Down Arrow 18"/>
          <p:cNvSpPr/>
          <p:nvPr/>
        </p:nvSpPr>
        <p:spPr>
          <a:xfrm>
            <a:off x="1876636" y="4581128"/>
            <a:ext cx="49418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ectangle 19"/>
          <p:cNvSpPr/>
          <p:nvPr/>
        </p:nvSpPr>
        <p:spPr>
          <a:xfrm>
            <a:off x="673696" y="3783325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C000"/>
                </a:solidFill>
              </a:rPr>
              <a:t>ΑΥΞΗΣΗ ΑΜΜΩΝΙΑΣ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696" y="5301208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C000"/>
                </a:solidFill>
              </a:rPr>
              <a:t>ΗΠΑΤΙΚΗ ΕΓΚΕΦΑΛΟΠΑΘΕΙΑ</a:t>
            </a:r>
            <a:endParaRPr lang="el-GR" b="1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46" y="5023930"/>
            <a:ext cx="1222148" cy="91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6371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42" y="3914564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3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MA vs MO </a:t>
            </a:r>
            <a:br>
              <a:rPr lang="en-US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l-GR" dirty="0" smtClean="0">
                <a:solidFill>
                  <a:srgbClr val="002060"/>
                </a:solidFill>
              </a:rPr>
              <a:t>Καρδιαγγειακό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Μεταβολικη αλκαλωση</a:t>
            </a:r>
            <a:endParaRPr lang="el-G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 smtClean="0"/>
              <a:t>Στηθάγχη</a:t>
            </a:r>
            <a:endParaRPr lang="en-US" dirty="0" smtClean="0"/>
          </a:p>
          <a:p>
            <a:r>
              <a:rPr lang="el-GR" dirty="0" smtClean="0"/>
              <a:t>Μείωση στεφανιαίας ροής</a:t>
            </a:r>
          </a:p>
          <a:p>
            <a:r>
              <a:rPr lang="el-GR" dirty="0" smtClean="0"/>
              <a:t>Αρρυθμίες (υποκαλιαιμία) </a:t>
            </a:r>
            <a:r>
              <a:rPr lang="en-US" dirty="0" smtClean="0"/>
              <a:t>PVTs/VTs</a:t>
            </a:r>
            <a:endParaRPr lang="el-GR" dirty="0" smtClean="0"/>
          </a:p>
          <a:p>
            <a:r>
              <a:rPr lang="el-GR" dirty="0" smtClean="0"/>
              <a:t>Περιφερική αγγειοσύσπαση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5948"/>
            <a:ext cx="2520280" cy="16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69160"/>
            <a:ext cx="1861587" cy="11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8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MA vs MO </a:t>
            </a:r>
            <a:br>
              <a:rPr lang="en-US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l-GR" dirty="0" smtClean="0">
                <a:solidFill>
                  <a:srgbClr val="002060"/>
                </a:solidFill>
              </a:rPr>
              <a:t>Καρδιαγγειακό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οξεωση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Αρνητική ινότροπη δράση</a:t>
            </a:r>
            <a:endParaRPr lang="en-US" dirty="0" smtClean="0"/>
          </a:p>
          <a:p>
            <a:r>
              <a:rPr lang="el-GR" dirty="0" smtClean="0"/>
              <a:t>Αύξηση πνευμονικών αντιστάσεων </a:t>
            </a:r>
            <a:r>
              <a:rPr lang="en-US" b="1" dirty="0" smtClean="0">
                <a:solidFill>
                  <a:srgbClr val="FF0000"/>
                </a:solidFill>
              </a:rPr>
              <a:t>(pH&lt;7,1)</a:t>
            </a:r>
            <a:endParaRPr lang="el-GR" b="1" dirty="0" smtClean="0">
              <a:solidFill>
                <a:srgbClr val="FF0000"/>
              </a:solidFill>
            </a:endParaRPr>
          </a:p>
          <a:p>
            <a:r>
              <a:rPr lang="el-GR" dirty="0" smtClean="0"/>
              <a:t>Οξυ πνευμονικό οίδημα</a:t>
            </a:r>
          </a:p>
          <a:p>
            <a:r>
              <a:rPr lang="el-GR" dirty="0" smtClean="0"/>
              <a:t>Περιφερική αγγειοδιαστολή</a:t>
            </a:r>
          </a:p>
          <a:p>
            <a:r>
              <a:rPr lang="el-GR" dirty="0" smtClean="0"/>
              <a:t>Ταχυκαρδία</a:t>
            </a:r>
            <a:r>
              <a:rPr lang="en-US" dirty="0" smtClean="0"/>
              <a:t> (</a:t>
            </a:r>
            <a:r>
              <a:rPr lang="el-GR" dirty="0" smtClean="0"/>
              <a:t> δράση αδρεναλίνης)</a:t>
            </a:r>
            <a:endParaRPr lang="en-US" dirty="0" smtClean="0"/>
          </a:p>
          <a:p>
            <a:r>
              <a:rPr lang="en-US" dirty="0" smtClean="0"/>
              <a:t>B</a:t>
            </a:r>
            <a:r>
              <a:rPr lang="el-GR" dirty="0" smtClean="0"/>
              <a:t>ραδυκαρδία</a:t>
            </a:r>
            <a:r>
              <a:rPr lang="en-US" dirty="0" smtClean="0"/>
              <a:t> (</a:t>
            </a:r>
            <a:r>
              <a:rPr lang="el-GR" dirty="0" smtClean="0"/>
              <a:t>παρασυμπαθητικοτονία, </a:t>
            </a:r>
            <a:r>
              <a:rPr lang="en-US" dirty="0" smtClean="0">
                <a:solidFill>
                  <a:srgbClr val="FF0000"/>
                </a:solidFill>
              </a:rPr>
              <a:t>pH&lt;7,00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Υπόταση</a:t>
            </a:r>
          </a:p>
          <a:p>
            <a:r>
              <a:rPr lang="el-GR" dirty="0" smtClean="0"/>
              <a:t>Αυξημένη διαφορική πίεση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2663279" cy="199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7112"/>
            <a:ext cx="30099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8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2060"/>
                </a:solidFill>
              </a:rPr>
              <a:t>ΜΑ </a:t>
            </a:r>
            <a:r>
              <a:rPr lang="en-US" dirty="0" smtClean="0">
                <a:solidFill>
                  <a:srgbClr val="002060"/>
                </a:solidFill>
              </a:rPr>
              <a:t>vs </a:t>
            </a:r>
            <a:r>
              <a:rPr lang="el-GR" dirty="0" smtClean="0">
                <a:solidFill>
                  <a:srgbClr val="002060"/>
                </a:solidFill>
              </a:rPr>
              <a:t>ΜΟ: ΚΝΣ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οξεωση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211961" y="1535112"/>
            <a:ext cx="4474840" cy="750887"/>
          </a:xfrm>
        </p:spPr>
        <p:txBody>
          <a:bodyPr>
            <a:no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αλκαλωση</a:t>
            </a:r>
            <a:endParaRPr lang="el-G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l-GR" dirty="0" smtClean="0"/>
              <a:t>Κεφαλαλγία</a:t>
            </a:r>
          </a:p>
          <a:p>
            <a:r>
              <a:rPr lang="el-GR" dirty="0" smtClean="0"/>
              <a:t>Υπνηλία</a:t>
            </a:r>
          </a:p>
          <a:p>
            <a:r>
              <a:rPr lang="el-GR" dirty="0" smtClean="0"/>
              <a:t>Σύγχυση</a:t>
            </a:r>
          </a:p>
          <a:p>
            <a:r>
              <a:rPr lang="el-GR" dirty="0" smtClean="0"/>
              <a:t>Απώλεια συνείδησης</a:t>
            </a:r>
          </a:p>
          <a:p>
            <a:r>
              <a:rPr lang="el-GR" dirty="0" smtClean="0"/>
              <a:t>Κώμα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 smtClean="0"/>
              <a:t>Έλαφρύ κεφάλι</a:t>
            </a:r>
          </a:p>
          <a:p>
            <a:r>
              <a:rPr lang="el-GR" dirty="0" smtClean="0"/>
              <a:t>Σύγχυση</a:t>
            </a:r>
          </a:p>
          <a:p>
            <a:r>
              <a:rPr lang="el-GR" dirty="0" smtClean="0"/>
              <a:t>Λήθαργος</a:t>
            </a:r>
          </a:p>
          <a:p>
            <a:r>
              <a:rPr lang="el-GR" dirty="0" smtClean="0"/>
              <a:t>Στούπορ</a:t>
            </a:r>
          </a:p>
          <a:p>
            <a:r>
              <a:rPr lang="el-GR" dirty="0" smtClean="0"/>
              <a:t>Κώμα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515719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ΕΠΙΒΑΡΥΝΣΗ ΚΛΙΝΙΚΗΣ ΕΙΚΟΝΑΣ ΣΕ ΑΣΘΕΝΕΊΣ ΜΕ ΠΡΟΫΠΑΡΧΟΥΣΑ ΝΟΣΟ  ΚΝΣ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653136"/>
            <a:ext cx="2213093" cy="17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04758"/>
            <a:ext cx="1287785" cy="131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0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2060"/>
                </a:solidFill>
              </a:rPr>
              <a:t>ΜΑ </a:t>
            </a:r>
            <a:r>
              <a:rPr lang="en-US" dirty="0" smtClean="0">
                <a:solidFill>
                  <a:srgbClr val="002060"/>
                </a:solidFill>
              </a:rPr>
              <a:t>vs MO</a:t>
            </a:r>
            <a:r>
              <a:rPr lang="el-GR" dirty="0" smtClean="0">
                <a:solidFill>
                  <a:srgbClr val="002060"/>
                </a:solidFill>
              </a:rPr>
              <a:t>: Νευρομυϊκό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οξεωση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319463" cy="750887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Μεταβολικη αλκαλωση</a:t>
            </a:r>
            <a:endParaRPr lang="el-G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l-GR" dirty="0" smtClean="0"/>
              <a:t>Μυική </a:t>
            </a:r>
            <a:r>
              <a:rPr lang="el-GR" dirty="0" smtClean="0"/>
              <a:t>αδυναμία</a:t>
            </a:r>
          </a:p>
          <a:p>
            <a:r>
              <a:rPr lang="el-GR" dirty="0" smtClean="0"/>
              <a:t>Τρόμος</a:t>
            </a:r>
          </a:p>
          <a:p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Μυική </a:t>
            </a:r>
            <a:r>
              <a:rPr lang="el-GR" dirty="0" smtClean="0"/>
              <a:t>αδυναμία</a:t>
            </a:r>
          </a:p>
          <a:p>
            <a:r>
              <a:rPr lang="el-GR" dirty="0" smtClean="0"/>
              <a:t>Κράμπες</a:t>
            </a:r>
          </a:p>
          <a:p>
            <a:r>
              <a:rPr lang="el-GR" dirty="0" smtClean="0"/>
              <a:t>Μυϊκή παράλυση (υποκαλιαιμία/υποφωσφαταιμία)</a:t>
            </a:r>
          </a:p>
          <a:p>
            <a:r>
              <a:rPr lang="el-GR" dirty="0" smtClean="0"/>
              <a:t>Αιμωδίες άκρων</a:t>
            </a:r>
          </a:p>
          <a:p>
            <a:r>
              <a:rPr lang="el-GR" dirty="0" smtClean="0"/>
              <a:t>Σπασμοί</a:t>
            </a:r>
          </a:p>
          <a:p>
            <a:r>
              <a:rPr lang="el-GR" dirty="0" smtClean="0"/>
              <a:t>Τετανία</a:t>
            </a:r>
          </a:p>
          <a:p>
            <a:r>
              <a:rPr lang="el-GR" dirty="0" smtClean="0"/>
              <a:t>Αύξηση ευερεθιστότητας (μείωση ιονισμένου ασβεστίου, αύξηση ακετυλχολίνης)</a:t>
            </a:r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58775"/>
            <a:ext cx="5091113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26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ΜΑ </a:t>
            </a:r>
            <a:r>
              <a:rPr lang="en-US" dirty="0" smtClean="0">
                <a:solidFill>
                  <a:srgbClr val="002060"/>
                </a:solidFill>
              </a:rPr>
              <a:t>vs </a:t>
            </a:r>
            <a:r>
              <a:rPr lang="el-GR" dirty="0" smtClean="0">
                <a:solidFill>
                  <a:srgbClr val="002060"/>
                </a:solidFill>
              </a:rPr>
              <a:t>ΜΟ: Οστά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Μεταβολική οξέωση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391471" cy="750887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Μεταβολική αλκαλωση</a:t>
            </a:r>
            <a:endParaRPr lang="el-G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l-GR" dirty="0" smtClean="0"/>
              <a:t>Ραχίτιδα στα παιδιά, </a:t>
            </a:r>
          </a:p>
          <a:p>
            <a:r>
              <a:rPr lang="el-GR" dirty="0" smtClean="0"/>
              <a:t>Οστεομαλακία στους ενήλικες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 smtClean="0"/>
              <a:t>Ιδανικό </a:t>
            </a:r>
            <a:r>
              <a:rPr lang="en-US" dirty="0" smtClean="0"/>
              <a:t>pH </a:t>
            </a:r>
            <a:r>
              <a:rPr lang="el-GR" dirty="0" smtClean="0"/>
              <a:t>για οστεοποίηση το </a:t>
            </a:r>
            <a:r>
              <a:rPr lang="el-GR" b="1" dirty="0" smtClean="0">
                <a:solidFill>
                  <a:srgbClr val="0070C0"/>
                </a:solidFill>
              </a:rPr>
              <a:t>7,6</a:t>
            </a:r>
            <a:endParaRPr lang="el-GR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1449677" cy="22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16824" cy="53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" y="404664"/>
            <a:ext cx="8229600" cy="562074"/>
          </a:xfrm>
        </p:spPr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Πρόγνωση</a:t>
            </a:r>
            <a:endParaRPr lang="el-GR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5301208"/>
            <a:ext cx="3348372" cy="954107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pH &gt; 7</a:t>
            </a:r>
            <a:r>
              <a:rPr lang="el-GR" sz="2800" b="1" dirty="0" smtClean="0">
                <a:solidFill>
                  <a:srgbClr val="FFFF00"/>
                </a:solidFill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</a:rPr>
              <a:t>65: 80% mortality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88424" cy="137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45224"/>
            <a:ext cx="5668638" cy="49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016224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64% with metabolic acidosis</a:t>
            </a:r>
          </a:p>
          <a:p>
            <a:r>
              <a:rPr lang="en-US" sz="3000" b="1" dirty="0" smtClean="0"/>
              <a:t>45% mortality with MO</a:t>
            </a:r>
          </a:p>
          <a:p>
            <a:r>
              <a:rPr lang="en-US" sz="3000" b="1" dirty="0" smtClean="0"/>
              <a:t>25% mortality without MO (P&lt;0</a:t>
            </a:r>
            <a:r>
              <a:rPr lang="el-GR" sz="3000" b="1" dirty="0" smtClean="0"/>
              <a:t>,</a:t>
            </a:r>
            <a:r>
              <a:rPr lang="en-US" sz="3000" b="1" dirty="0" smtClean="0"/>
              <a:t>001)</a:t>
            </a:r>
            <a:endParaRPr lang="el-GR" sz="3000" b="1" dirty="0"/>
          </a:p>
        </p:txBody>
      </p:sp>
    </p:spTree>
    <p:extLst>
      <p:ext uri="{BB962C8B-B14F-4D97-AF65-F5344CB8AC3E}">
        <p14:creationId xmlns:p14="http://schemas.microsoft.com/office/powerpoint/2010/main" val="24946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002060"/>
                </a:solidFill>
              </a:rPr>
              <a:t>Η Μεταβολική Αλκάλωση έχει δυσμενέστερη πρόγνωση της Μεταβολικής Οξέωσης: πιθανή ερμηνεία</a:t>
            </a:r>
            <a:endParaRPr lang="el-GR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3779127"/>
              </p:ext>
            </p:extLst>
          </p:nvPr>
        </p:nvGraphicFramePr>
        <p:xfrm>
          <a:off x="1604645" y="2019141"/>
          <a:ext cx="1743710" cy="36880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819785"/>
                <a:gridCol w="923925"/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effectLst/>
                          <a:latin typeface="Arial"/>
                          <a:ea typeface="SimSun"/>
                          <a:cs typeface="Mangal"/>
                        </a:rPr>
                        <a:t>pH</a:t>
                      </a:r>
                      <a:endParaRPr lang="el-GR" sz="1200" kern="50" dirty="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>
                          <a:effectLst/>
                          <a:latin typeface="Arial"/>
                          <a:ea typeface="SimSun"/>
                          <a:cs typeface="Mangal"/>
                        </a:rPr>
                        <a:t>H</a:t>
                      </a:r>
                      <a:r>
                        <a:rPr lang="en-US" sz="1100" b="1" kern="50" baseline="30000">
                          <a:effectLst/>
                          <a:latin typeface="Arial"/>
                          <a:ea typeface="SimSun"/>
                          <a:cs typeface="Mangal"/>
                        </a:rPr>
                        <a:t>+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>
                          <a:effectLst/>
                          <a:latin typeface="Arial"/>
                          <a:ea typeface="SimSun"/>
                          <a:cs typeface="Mangal"/>
                        </a:rPr>
                        <a:t>nEq/L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>
                          <a:effectLst/>
                          <a:latin typeface="Arial"/>
                          <a:ea typeface="SimSun"/>
                          <a:cs typeface="Mangal"/>
                        </a:rPr>
                        <a:t>7,6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>
                          <a:effectLst/>
                          <a:latin typeface="Arial"/>
                          <a:ea typeface="SimSun"/>
                          <a:cs typeface="Mangal"/>
                        </a:rPr>
                        <a:t>25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7,5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32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SimSun"/>
                          <a:cs typeface="Mangal"/>
                        </a:rPr>
                        <a:t>7,4</a:t>
                      </a:r>
                      <a:endParaRPr lang="el-GR" sz="1200" kern="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SimSun"/>
                          <a:cs typeface="Mangal"/>
                        </a:rPr>
                        <a:t>40</a:t>
                      </a:r>
                      <a:endParaRPr lang="el-GR" sz="1200" kern="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7,3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50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7,2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60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7,1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80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7,0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100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6,9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50">
                          <a:effectLst/>
                          <a:latin typeface="Arial"/>
                          <a:ea typeface="SimSun"/>
                          <a:cs typeface="Mangal"/>
                        </a:rPr>
                        <a:t>125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>
                          <a:effectLst/>
                          <a:latin typeface="Arial"/>
                          <a:ea typeface="SimSun"/>
                          <a:cs typeface="Mangal"/>
                        </a:rPr>
                        <a:t>6,8</a:t>
                      </a:r>
                      <a:endParaRPr lang="el-GR" sz="1200" kern="5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effectLst/>
                          <a:latin typeface="Arial"/>
                          <a:ea typeface="SimSun"/>
                          <a:cs typeface="Mangal"/>
                        </a:rPr>
                        <a:t>160</a:t>
                      </a:r>
                      <a:endParaRPr lang="el-GR" sz="1200" kern="50" dirty="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819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844824"/>
            <a:ext cx="3194282" cy="421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148064" y="2852936"/>
            <a:ext cx="0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96336" y="4869160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06912"/>
            <a:ext cx="5089748" cy="614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368351" cy="13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77" y="908720"/>
            <a:ext cx="3741985" cy="484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9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212976"/>
            <a:ext cx="82296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h="25400" prst="softRound"/>
            </a:sp3d>
          </a:bodyPr>
          <a:lstStyle/>
          <a:p>
            <a:r>
              <a:rPr lang="el-GR" sz="9600" b="1" dirty="0" smtClean="0">
                <a:solidFill>
                  <a:srgbClr val="002060"/>
                </a:solidFill>
              </a:rPr>
              <a:t>ΕΥΧΑΡΙΣΤΩ</a:t>
            </a:r>
            <a:endParaRPr lang="el-GR" sz="96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27254"/>
            <a:ext cx="3168520" cy="237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1435224" cy="21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94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363272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2060"/>
                </a:solidFill>
                <a:latin typeface="+mn-lt"/>
              </a:rPr>
              <a:t>Ορισμοί:</a:t>
            </a:r>
            <a:br>
              <a:rPr lang="el-G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3600" b="1" dirty="0" smtClean="0">
                <a:solidFill>
                  <a:srgbClr val="002060"/>
                </a:solidFill>
                <a:latin typeface="+mn-lt"/>
              </a:rPr>
              <a:t>Μεταβολική Αλκάλωση</a:t>
            </a:r>
            <a:endParaRPr lang="el-GR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352839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l-GR" sz="3000" b="1" dirty="0" smtClean="0"/>
              <a:t>Αύξηση του </a:t>
            </a:r>
            <a:r>
              <a:rPr lang="en-US" sz="3000" b="1" dirty="0" smtClean="0"/>
              <a:t>pH </a:t>
            </a:r>
            <a:r>
              <a:rPr lang="el-GR" sz="3000" b="1" dirty="0" smtClean="0"/>
              <a:t>αρτηριακού αίματος</a:t>
            </a:r>
            <a:r>
              <a:rPr lang="en-US" sz="3000" b="1" dirty="0" smtClean="0"/>
              <a:t> &gt;7,45</a:t>
            </a:r>
            <a:endParaRPr lang="el-GR" sz="3000" b="1" dirty="0" smtClean="0"/>
          </a:p>
          <a:p>
            <a:pPr>
              <a:lnSpc>
                <a:spcPct val="170000"/>
              </a:lnSpc>
            </a:pPr>
            <a:r>
              <a:rPr lang="el-GR" sz="3000" b="1" dirty="0" smtClean="0"/>
              <a:t>Αυξημέν</a:t>
            </a:r>
            <a:r>
              <a:rPr lang="en-US" sz="3000" b="1" dirty="0" smtClean="0"/>
              <a:t>a HCO</a:t>
            </a:r>
            <a:r>
              <a:rPr lang="en-US" sz="3000" b="1" baseline="-25000" dirty="0" smtClean="0"/>
              <a:t>3</a:t>
            </a:r>
            <a:r>
              <a:rPr lang="en-US" sz="3000" b="1" baseline="30000" dirty="0" smtClean="0"/>
              <a:t>-</a:t>
            </a:r>
            <a:r>
              <a:rPr lang="en-US" sz="3000" b="1" dirty="0" smtClean="0"/>
              <a:t> </a:t>
            </a:r>
            <a:r>
              <a:rPr lang="el-GR" sz="3000" b="1" dirty="0" smtClean="0"/>
              <a:t>πλάσματος</a:t>
            </a:r>
            <a:r>
              <a:rPr lang="en-US" sz="3000" b="1" dirty="0" smtClean="0"/>
              <a:t> &gt;24 mEq/L</a:t>
            </a:r>
            <a:endParaRPr lang="el-GR" sz="3000" b="1" dirty="0" smtClean="0"/>
          </a:p>
          <a:p>
            <a:pPr>
              <a:lnSpc>
                <a:spcPct val="170000"/>
              </a:lnSpc>
            </a:pPr>
            <a:r>
              <a:rPr lang="el-GR" sz="3000" b="1" dirty="0" smtClean="0"/>
              <a:t>Αύξηση της </a:t>
            </a:r>
            <a:r>
              <a:rPr lang="en-US" sz="3000" b="1" dirty="0" smtClean="0"/>
              <a:t>PaCO</a:t>
            </a:r>
            <a:r>
              <a:rPr lang="en-US" sz="3000" b="1" baseline="-25000" dirty="0" smtClean="0"/>
              <a:t>2</a:t>
            </a:r>
          </a:p>
          <a:p>
            <a:pPr>
              <a:lnSpc>
                <a:spcPct val="170000"/>
              </a:lnSpc>
            </a:pPr>
            <a:r>
              <a:rPr lang="el-GR" sz="3000" b="1" dirty="0" smtClean="0"/>
              <a:t>Υποαερισμός</a:t>
            </a:r>
          </a:p>
          <a:p>
            <a:pPr marL="0" indent="0">
              <a:lnSpc>
                <a:spcPct val="170000"/>
              </a:lnSpc>
              <a:buNone/>
            </a:pPr>
            <a:endParaRPr lang="el-GR" sz="3000" dirty="0"/>
          </a:p>
          <a:p>
            <a:pPr>
              <a:lnSpc>
                <a:spcPct val="170000"/>
              </a:lnSpc>
            </a:pPr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3403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  <a:latin typeface="+mn-lt"/>
              </a:rPr>
              <a:t>Ορισμοί:</a:t>
            </a:r>
            <a:br>
              <a:rPr lang="el-GR" sz="4000" b="1" dirty="0" smtClean="0">
                <a:solidFill>
                  <a:srgbClr val="002060"/>
                </a:solidFill>
                <a:latin typeface="+mn-lt"/>
              </a:rPr>
            </a:br>
            <a:r>
              <a:rPr lang="el-GR" sz="4000" b="1" dirty="0" smtClean="0">
                <a:solidFill>
                  <a:srgbClr val="002060"/>
                </a:solidFill>
                <a:latin typeface="+mn-lt"/>
              </a:rPr>
              <a:t>Μεταβολική Οξέωση</a:t>
            </a:r>
            <a:endParaRPr lang="el-GR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/>
              <a:t>Χαμηλή </a:t>
            </a:r>
            <a:r>
              <a:rPr lang="el-GR" b="1" dirty="0"/>
              <a:t>τιμή αρτηριακού </a:t>
            </a:r>
            <a:r>
              <a:rPr lang="en-US" b="1" dirty="0"/>
              <a:t>pH</a:t>
            </a:r>
            <a:r>
              <a:rPr lang="el-GR" b="1" dirty="0"/>
              <a:t> </a:t>
            </a:r>
            <a:r>
              <a:rPr lang="el-GR" b="1" dirty="0" smtClean="0"/>
              <a:t>αίματος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&lt;7,35</a:t>
            </a:r>
            <a:endParaRPr lang="el-GR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l-GR" b="1" dirty="0" smtClean="0"/>
              <a:t>Αύξηση </a:t>
            </a:r>
            <a:r>
              <a:rPr lang="el-GR" b="1" dirty="0"/>
              <a:t>της συγκέντρωσης των </a:t>
            </a:r>
            <a:r>
              <a:rPr lang="en-US" b="1" dirty="0"/>
              <a:t>H</a:t>
            </a:r>
            <a:r>
              <a:rPr lang="el-GR" b="1" baseline="30000" dirty="0" smtClean="0"/>
              <a:t>+</a:t>
            </a:r>
            <a:r>
              <a:rPr lang="el-GR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l-GR" b="1" dirty="0" smtClean="0"/>
              <a:t>Χαμηλή </a:t>
            </a:r>
            <a:r>
              <a:rPr lang="el-GR" b="1" dirty="0"/>
              <a:t>τιμή </a:t>
            </a:r>
            <a:r>
              <a:rPr lang="en-US" b="1" dirty="0"/>
              <a:t>HCO</a:t>
            </a:r>
            <a:r>
              <a:rPr lang="el-GR" b="1" baseline="-25000" dirty="0"/>
              <a:t>3</a:t>
            </a:r>
            <a:r>
              <a:rPr lang="el-GR" b="1" baseline="30000" dirty="0"/>
              <a:t>-</a:t>
            </a:r>
            <a:r>
              <a:rPr lang="el-GR" b="1" dirty="0"/>
              <a:t> πλάσματος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&lt;24 mEq/L</a:t>
            </a:r>
            <a:endParaRPr lang="el-GR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l-GR" b="1" dirty="0" smtClean="0"/>
              <a:t>Μείωση </a:t>
            </a:r>
            <a:r>
              <a:rPr lang="el-GR" b="1" dirty="0"/>
              <a:t>της </a:t>
            </a:r>
            <a:r>
              <a:rPr lang="en-US" b="1" dirty="0" err="1"/>
              <a:t>PaCO</a:t>
            </a:r>
            <a:r>
              <a:rPr lang="el-GR" b="1" baseline="-25000" dirty="0" smtClean="0"/>
              <a:t>2</a:t>
            </a:r>
          </a:p>
          <a:p>
            <a:pPr marL="0" indent="0">
              <a:lnSpc>
                <a:spcPct val="150000"/>
              </a:lnSpc>
              <a:buNone/>
            </a:pPr>
            <a:endParaRPr lang="el-GR" b="1" baseline="-25000" dirty="0" smtClean="0"/>
          </a:p>
          <a:p>
            <a:pPr marL="0" indent="0">
              <a:lnSpc>
                <a:spcPct val="150000"/>
              </a:lnSpc>
              <a:buNone/>
            </a:pPr>
            <a:endParaRPr lang="el-GR" baseline="-25000" dirty="0" smtClean="0"/>
          </a:p>
          <a:p>
            <a:pPr marL="0" indent="0">
              <a:lnSpc>
                <a:spcPct val="150000"/>
              </a:lnSpc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08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  <a:latin typeface="+mn-lt"/>
              </a:rPr>
              <a:t>Ορισμοί-σύγκριση</a:t>
            </a:r>
            <a:endParaRPr lang="el-GR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8112"/>
            <a:ext cx="7935018" cy="21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3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  <a:latin typeface="+mn-lt"/>
              </a:rPr>
              <a:t>Επιδημιολογία…</a:t>
            </a:r>
            <a:endParaRPr lang="el-GR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43490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3000" b="1" dirty="0"/>
              <a:t>Η ΜΑ αποτελεί την συχνότερη οξεοβασική διαταραχή σε νοσηλευόμενους ασθενείς και απαντάται σε ποσοστό </a:t>
            </a:r>
            <a:r>
              <a:rPr lang="el-G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el-G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l-GR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l-GR" sz="3000" b="1" dirty="0"/>
              <a:t>Η ΜΟ αποτελεί την λιγότερο συχνή οξεοβασική διαταραχή σε νοσηλευόμενους ασθενείς </a:t>
            </a:r>
            <a:r>
              <a:rPr lang="el-G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(12%)</a:t>
            </a:r>
            <a:endParaRPr lang="el-GR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l-GR" sz="3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5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93" y="836712"/>
            <a:ext cx="7329071" cy="486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449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4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l-GR" sz="3000" b="1" dirty="0" smtClean="0">
                <a:solidFill>
                  <a:srgbClr val="002060"/>
                </a:solidFill>
                <a:latin typeface="+mn-lt"/>
              </a:rPr>
              <a:t>ΚΛΙΝΙΚΗ ΕΙΚΟΝΑ ΜΕΤΑΒΟΛΙΚΗΣ ΑΛΚΑΛΩΣΗΣ</a:t>
            </a:r>
            <a:endParaRPr lang="el-GR" sz="3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192688" cy="465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0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1430</TotalTime>
  <Words>494</Words>
  <Application>Microsoft Office PowerPoint</Application>
  <PresentationFormat>Προβολή στην οθόνη (4:3)</PresentationFormat>
  <Paragraphs>153</Paragraphs>
  <Slides>35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35</vt:i4>
      </vt:variant>
    </vt:vector>
  </HeadingPairs>
  <TitlesOfParts>
    <vt:vector size="37" baseType="lpstr">
      <vt:lpstr>Apex</vt:lpstr>
      <vt:lpstr>Προεπιλεγμένη σχεδίαση</vt:lpstr>
      <vt:lpstr>ΣΥΓΚΡΙΣΗ ΜΕΤΑΒΟΛΙΚΗΣ ΑΛΚΑΛΩΣΗΣ ΚΑΙ ΜΕΤΑΒΟΛΙΚΗΣ ΟΞΕΩΣΗΣ (κλινικΗ εικΟνα –πρΟγνωση)</vt:lpstr>
      <vt:lpstr>Παρουσίαση του PowerPoint</vt:lpstr>
      <vt:lpstr>Παρουσίαση του PowerPoint</vt:lpstr>
      <vt:lpstr>Ορισμοί: Μεταβολική Αλκάλωση</vt:lpstr>
      <vt:lpstr>Ορισμοί: Μεταβολική Οξέωση</vt:lpstr>
      <vt:lpstr>Ορισμοί-σύγκριση</vt:lpstr>
      <vt:lpstr>Επιδημιολογία…</vt:lpstr>
      <vt:lpstr>Παρουσίαση του PowerPoint</vt:lpstr>
      <vt:lpstr>ΚΛΙΝΙΚΗ ΕΙΚΟΝΑ ΜΕΤΑΒΟΛΙΚΗΣ ΑΛΚΑΛΩΣΗΣ</vt:lpstr>
      <vt:lpstr>Παρουσίαση του PowerPoint</vt:lpstr>
      <vt:lpstr>ΜΑ:ΣΧΕΣΗ ΚΛΙΝΙΚΗΣ ΕΙΚΟΝΑΣ ΚΑΙ ΕΠΙΠΕΔΩΝ  &gt;28 HCO3-&lt; 40 mEq/L</vt:lpstr>
      <vt:lpstr>ΣΧΕΣΗ ΚΛΙΝΙΚΗΣ ΕΙΚΟΝΑΣ ΚΑΙ ΕΠΙΠΕΔΩΝ HCO3- &gt; 45 mEq/L</vt:lpstr>
      <vt:lpstr>ΣΧΕΣΗ ΚΛΙΝΙΚΗΣ ΕΙΚΟΝΑΣ ΚΑΙ ΕΠΙΠΕΔΩΝ HCO3- &gt; 50 mEq/L</vt:lpstr>
      <vt:lpstr>ΣΧΕΣΗ ΚΛΙΝΙΚΗΣ ΕΙΚΟΝΑΣ ΚΑΙ ΕΠΙΠΕΔΩΝ HCO3- &gt; 50 mEq/L</vt:lpstr>
      <vt:lpstr>Μεταβολική αλκάλωση σε σύνδρομα Bartter και Gitelman’s: κλινική εικόνα </vt:lpstr>
      <vt:lpstr>Μεταβολική αλκάλωση στο σύνδρομο Liddle: κλινική εικόνα</vt:lpstr>
      <vt:lpstr>Κλινική εικόνα ΜΟ</vt:lpstr>
      <vt:lpstr>Παρουσίαση του PowerPoint</vt:lpstr>
      <vt:lpstr>Φυσική εξέταση στη ΜΑ</vt:lpstr>
      <vt:lpstr>Φυσική εξέταση στη Μεταβολική Αλκάλωση</vt:lpstr>
      <vt:lpstr>Φυσική εξέταση στη ΜΑ</vt:lpstr>
      <vt:lpstr>ΦΥΣΙΚΗ ΕΞΕΤΑΣΗ ΣΤΗ ΜΟ</vt:lpstr>
      <vt:lpstr>Παρουσίαση του PowerPoint</vt:lpstr>
      <vt:lpstr>ΜΑ vs ΜΟ : Αναπνευστικό</vt:lpstr>
      <vt:lpstr>ΜΑ vs ΜΟ : Γαστρεντερικό</vt:lpstr>
      <vt:lpstr>MA vs MO  Καρδιαγγειακό</vt:lpstr>
      <vt:lpstr>MA vs MO  Καρδιαγγειακό</vt:lpstr>
      <vt:lpstr>ΜΑ vs ΜΟ: ΚΝΣ</vt:lpstr>
      <vt:lpstr>ΜΑ vs MO: Νευρομυϊκό</vt:lpstr>
      <vt:lpstr>ΜΑ vs ΜΟ: Οστά</vt:lpstr>
      <vt:lpstr>Πρόγνωση</vt:lpstr>
      <vt:lpstr>Παρουσίαση του PowerPoint</vt:lpstr>
      <vt:lpstr>Η Μεταβολική Αλκάλωση έχει δυσμενέστερη πρόγνωση της Μεταβολικής Οξέωσης: πιθανή ερμηνεία</vt:lpstr>
      <vt:lpstr>Παρουσίαση του PowerPoint</vt:lpstr>
      <vt:lpstr>ΕΥΧΑΡΙΣΤΩ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ΣΥΓΚΡΙΣΗ ΜΕΤΑΒΟΛΙΚΗΣ ΑΛΚΑΛΩΣΗς ΚΑΙ ΜΕΤΑΒΟΛΙΚΗΣ ΟΞΕΩΣΗς (κλινική εικόνα –πρόγνωση)</dc:title>
  <dc:creator>spiros</dc:creator>
  <cp:lastModifiedBy>skn</cp:lastModifiedBy>
  <cp:revision>135</cp:revision>
  <dcterms:created xsi:type="dcterms:W3CDTF">2015-08-27T14:59:11Z</dcterms:created>
  <dcterms:modified xsi:type="dcterms:W3CDTF">2015-09-28T03:14:28Z</dcterms:modified>
</cp:coreProperties>
</file>